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Lst>
  <p:notesMasterIdLst>
    <p:notesMasterId r:id="rId35"/>
  </p:notesMasterIdLst>
  <p:sldIdLst>
    <p:sldId id="256" r:id="rId4"/>
    <p:sldId id="257" r:id="rId5"/>
    <p:sldId id="258" r:id="rId6"/>
    <p:sldId id="2147479093" r:id="rId7"/>
    <p:sldId id="2147479094" r:id="rId8"/>
    <p:sldId id="2147479610" r:id="rId9"/>
    <p:sldId id="2147479089" r:id="rId10"/>
    <p:sldId id="2147479090" r:id="rId11"/>
    <p:sldId id="2147478336" r:id="rId12"/>
    <p:sldId id="2147478337" r:id="rId13"/>
    <p:sldId id="2147479608" r:id="rId14"/>
    <p:sldId id="2147478340" r:id="rId15"/>
    <p:sldId id="2147479091" r:id="rId16"/>
    <p:sldId id="2147479092" r:id="rId17"/>
    <p:sldId id="264" r:id="rId18"/>
    <p:sldId id="265" r:id="rId19"/>
    <p:sldId id="259" r:id="rId20"/>
    <p:sldId id="260" r:id="rId21"/>
    <p:sldId id="263" r:id="rId22"/>
    <p:sldId id="261" r:id="rId23"/>
    <p:sldId id="273" r:id="rId24"/>
    <p:sldId id="262" r:id="rId25"/>
    <p:sldId id="2147479611" r:id="rId26"/>
    <p:sldId id="266" r:id="rId27"/>
    <p:sldId id="268" r:id="rId28"/>
    <p:sldId id="267" r:id="rId29"/>
    <p:sldId id="269" r:id="rId30"/>
    <p:sldId id="270" r:id="rId31"/>
    <p:sldId id="274" r:id="rId32"/>
    <p:sldId id="271" r:id="rId33"/>
    <p:sldId id="2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7"/>
            <p14:sldId id="258"/>
          </p14:sldIdLst>
        </p14:section>
        <p14:section name="Overview" id="{E3BC3780-8CC9-4733-81D2-3FBF7513C5AF}">
          <p14:sldIdLst>
            <p14:sldId id="2147479093"/>
            <p14:sldId id="2147479094"/>
            <p14:sldId id="2147479610"/>
            <p14:sldId id="2147479089"/>
            <p14:sldId id="2147479090"/>
            <p14:sldId id="2147478336"/>
            <p14:sldId id="2147478337"/>
            <p14:sldId id="2147479608"/>
            <p14:sldId id="2147478340"/>
            <p14:sldId id="2147479091"/>
            <p14:sldId id="2147479092"/>
          </p14:sldIdLst>
        </p14:section>
        <p14:section name="Creation" id="{ED425CC8-0C86-4672-9D6B-BAB11C50D655}">
          <p14:sldIdLst>
            <p14:sldId id="264"/>
            <p14:sldId id="265"/>
            <p14:sldId id="259"/>
            <p14:sldId id="260"/>
            <p14:sldId id="263"/>
            <p14:sldId id="261"/>
            <p14:sldId id="273"/>
            <p14:sldId id="262"/>
          </p14:sldIdLst>
        </p14:section>
        <p14:section name="ADditional configs" id="{2D3A86EF-4BDF-45FB-BA3C-6302D1CEE1EE}">
          <p14:sldIdLst>
            <p14:sldId id="2147479611"/>
          </p14:sldIdLst>
        </p14:section>
        <p14:section name="DataPreparation" id="{A1FF6B09-2822-473A-97B1-1F6F4256C6DD}">
          <p14:sldIdLst>
            <p14:sldId id="266"/>
            <p14:sldId id="268"/>
            <p14:sldId id="267"/>
            <p14:sldId id="269"/>
            <p14:sldId id="270"/>
            <p14:sldId id="274"/>
            <p14:sldId id="271"/>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6462" autoAdjust="0"/>
  </p:normalViewPr>
  <p:slideViewPr>
    <p:cSldViewPr snapToGrid="0">
      <p:cViewPr varScale="1">
        <p:scale>
          <a:sx n="74" d="100"/>
          <a:sy n="74" d="100"/>
        </p:scale>
        <p:origin x="6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8/10/relationships/authors" Targe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15/06/2023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PREVIEW PRICING, INDICATION ONLY</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18</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Assign a license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21</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r>
              <a:rPr lang="en-IE" dirty="0"/>
              <a:t>Various customer facing resources for Azure Fabric</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692934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err="1"/>
              <a:t>OneLake</a:t>
            </a:r>
            <a:r>
              <a:rPr lang="en-IE" dirty="0"/>
              <a:t> uses open source file format delta parquet which can be read and worked with all kinds of different workloads</a:t>
            </a:r>
          </a:p>
          <a:p>
            <a:endParaRPr lang="en-IE" dirty="0"/>
          </a:p>
          <a:p>
            <a:r>
              <a:rPr lang="en-IE" dirty="0"/>
              <a:t>Any file format is welcome in </a:t>
            </a:r>
            <a:r>
              <a:rPr lang="en-IE" dirty="0" err="1"/>
              <a:t>OneLake</a:t>
            </a:r>
            <a:endParaRPr lang="en-IE" dirty="0"/>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err="1">
                <a:solidFill>
                  <a:srgbClr val="161616"/>
                </a:solidFill>
                <a:effectLst/>
                <a:latin typeface="Segoe UI" panose="020B0502040204020203" pitchFamily="34" charset="0"/>
              </a:rPr>
              <a:t>OneLake</a:t>
            </a:r>
            <a:r>
              <a:rPr lang="en-IE" b="1" i="0" dirty="0">
                <a:solidFill>
                  <a:srgbClr val="161616"/>
                </a:solidFill>
                <a:effectLst/>
                <a:latin typeface="Segoe UI" panose="020B0502040204020203" pitchFamily="34" charset="0"/>
              </a:rPr>
              <a:t>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p:txBody>
      </p:sp>
      <p:sp>
        <p:nvSpPr>
          <p:cNvPr id="4" name="Slide Number Placeholder 3"/>
          <p:cNvSpPr>
            <a:spLocks noGrp="1"/>
          </p:cNvSpPr>
          <p:nvPr>
            <p:ph type="sldNum" sz="quarter" idx="5"/>
          </p:nvPr>
        </p:nvSpPr>
        <p:spPr/>
        <p:txBody>
          <a:bodyPr/>
          <a:lstStyle/>
          <a:p>
            <a:fld id="{FAEA92B5-0595-4489-B196-EA78E0FC2F0C}" type="slidenum">
              <a:rPr lang="en-IE" smtClean="0"/>
              <a:t>8</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OneLake aims to provide you a data lake as service without you needing to build it yourself. For years, you have had “OneDrive” for all your documents. Now, you have “OneLake” for all your data.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how OneLake does this by going through these key concepts.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this means that for every Fabric tenant, you will always have exactly one OneLake. Never two, never 0. There is no infrastructure to setup or manage.</a:t>
            </a:r>
          </a:p>
          <a:p>
            <a:endParaRPr lang="en-US"/>
          </a:p>
          <a:p>
            <a:r>
              <a:rPr lang="en-US"/>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a:p>
          <a:p>
            <a:r>
              <a:rPr lang="en-US" sz="120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13</a:t>
            </a:fld>
            <a:endParaRPr lang="en-IE"/>
          </a:p>
        </p:txBody>
      </p:sp>
    </p:spTree>
    <p:extLst>
      <p:ext uri="{BB962C8B-B14F-4D97-AF65-F5344CB8AC3E}">
        <p14:creationId xmlns:p14="http://schemas.microsoft.com/office/powerpoint/2010/main" val="3019518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975199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6/15/2023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6/15/2023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15/06/2023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15/06/2023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developer.microsoft.com/en-us/microsoft-365/dev-progra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fabric/get-started/fabric-tria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learn.microsoft.com/en-us/fabric/enterprise/buy-subscrip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2.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4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An overview</a:t>
            </a:r>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OneLake for all data </a:t>
            </a:r>
            <a:r>
              <a:rPr lang="en-US">
                <a:solidFill>
                  <a:schemeClr val="bg1"/>
                </a:solidFill>
              </a:rPr>
              <a:t>1</a:t>
            </a:r>
            <a:br>
              <a:rPr lang="en-US"/>
            </a:br>
            <a:r>
              <a:rPr lang="en-US" sz="2400">
                <a:solidFill>
                  <a:srgbClr val="0078D4"/>
                </a:solidFill>
              </a:rPr>
              <a:t>“The OneDrive for data”</a:t>
            </a:r>
            <a:endParaRPr lang="en-US" sz="2400"/>
          </a:p>
        </p:txBody>
      </p:sp>
      <p:grpSp>
        <p:nvGrpSpPr>
          <p:cNvPr id="30" name="Group 29">
            <a:extLst>
              <a:ext uri="{FF2B5EF4-FFF2-40B4-BE49-F238E27FC236}">
                <a16:creationId xmlns:a16="http://schemas.microsoft.com/office/drawing/2014/main" id="{C15C28C2-95B0-5450-AEA3-15C8A8A70B2F}"/>
              </a:ext>
              <a:ext uri="{C183D7F6-B498-43B3-948B-1728B52AA6E4}">
                <adec:decorative xmlns:adec="http://schemas.microsoft.com/office/drawing/2017/decorative" val="1"/>
              </a:ext>
            </a:extLst>
          </p:cNvPr>
          <p:cNvGrpSpPr/>
          <p:nvPr/>
        </p:nvGrpSpPr>
        <p:grpSpPr>
          <a:xfrm>
            <a:off x="588263" y="2478623"/>
            <a:ext cx="3702008" cy="1338018"/>
            <a:chOff x="588263" y="2478623"/>
            <a:chExt cx="3702008" cy="1338018"/>
          </a:xfrm>
        </p:grpSpPr>
        <p:cxnSp>
          <p:nvCxnSpPr>
            <p:cNvPr id="15" name="Straight Connector 14">
              <a:extLst>
                <a:ext uri="{FF2B5EF4-FFF2-40B4-BE49-F238E27FC236}">
                  <a16:creationId xmlns:a16="http://schemas.microsoft.com/office/drawing/2014/main" id="{954F67BF-C947-4121-B2BD-DBDB30D00739}"/>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310D0E1-0E4D-27D1-BA2E-C4677FBBB20D}"/>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B88811-F257-E445-E550-F1BA8B94A228}"/>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3209D5-B77C-51CE-E942-07908AE60732}"/>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9D1C89B-6692-1847-D435-46823247EEC7}"/>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33" name="TextBox 32">
            <a:extLst>
              <a:ext uri="{FF2B5EF4-FFF2-40B4-BE49-F238E27FC236}">
                <a16:creationId xmlns:a16="http://schemas.microsoft.com/office/drawing/2014/main" id="{B193B79D-9E79-7DCA-7E22-73ADEC42B5BE}"/>
              </a:ext>
            </a:extLst>
          </p:cNvPr>
          <p:cNvSpPr txBox="1"/>
          <p:nvPr/>
        </p:nvSpPr>
        <p:spPr>
          <a:xfrm>
            <a:off x="588263" y="2517210"/>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 Copy</a:t>
            </a:r>
          </a:p>
        </p:txBody>
      </p:sp>
      <p:sp>
        <p:nvSpPr>
          <p:cNvPr id="34" name="TextBox 33">
            <a:extLst>
              <a:ext uri="{FF2B5EF4-FFF2-40B4-BE49-F238E27FC236}">
                <a16:creationId xmlns:a16="http://schemas.microsoft.com/office/drawing/2014/main" id="{AA1D6BD0-D2CA-EB4F-8984-AD9138D596B3}"/>
              </a:ext>
            </a:extLst>
          </p:cNvPr>
          <p:cNvSpPr txBox="1"/>
          <p:nvPr/>
        </p:nvSpPr>
        <p:spPr>
          <a:xfrm>
            <a:off x="588263" y="2964144"/>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 Security</a:t>
            </a:r>
          </a:p>
        </p:txBody>
      </p:sp>
      <p:sp>
        <p:nvSpPr>
          <p:cNvPr id="35" name="TextBox 34">
            <a:extLst>
              <a:ext uri="{FF2B5EF4-FFF2-40B4-BE49-F238E27FC236}">
                <a16:creationId xmlns:a16="http://schemas.microsoft.com/office/drawing/2014/main" id="{8DD781B8-8B35-8D7D-CCD6-78E457C84678}"/>
              </a:ext>
            </a:extLst>
          </p:cNvPr>
          <p:cNvSpPr txBox="1"/>
          <p:nvPr/>
        </p:nvSpPr>
        <p:spPr>
          <a:xfrm>
            <a:off x="588263" y="341107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OneLake Data Hub</a:t>
            </a:r>
          </a:p>
        </p:txBody>
      </p:sp>
      <p:sp>
        <p:nvSpPr>
          <p:cNvPr id="36" name="Rounded Rectangle 5">
            <a:extLst>
              <a:ext uri="{FF2B5EF4-FFF2-40B4-BE49-F238E27FC236}">
                <a16:creationId xmlns:a16="http://schemas.microsoft.com/office/drawing/2014/main" id="{10984F72-6B79-2BDE-D4CD-2ECC69776898}"/>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37" name="Rounded Rectangle 45">
            <a:extLst>
              <a:ext uri="{FF2B5EF4-FFF2-40B4-BE49-F238E27FC236}">
                <a16:creationId xmlns:a16="http://schemas.microsoft.com/office/drawing/2014/main" id="{CCCB95F2-FCB1-2225-116E-C963734FE2D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39" name="Rounded Rectangle 45">
            <a:extLst>
              <a:ext uri="{FF2B5EF4-FFF2-40B4-BE49-F238E27FC236}">
                <a16:creationId xmlns:a16="http://schemas.microsoft.com/office/drawing/2014/main" id="{216ED3E0-12B2-57A8-596C-207C72CCD569}"/>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38" name="TextBox 37">
            <a:extLst>
              <a:ext uri="{FF2B5EF4-FFF2-40B4-BE49-F238E27FC236}">
                <a16:creationId xmlns:a16="http://schemas.microsoft.com/office/drawing/2014/main" id="{23A36CD6-A2D7-FEF1-6C9C-79CE36295764}"/>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40" name="Straight Connector 39">
            <a:extLst>
              <a:ext uri="{FF2B5EF4-FFF2-40B4-BE49-F238E27FC236}">
                <a16:creationId xmlns:a16="http://schemas.microsoft.com/office/drawing/2014/main" id="{05D04B13-7A42-05F1-AE90-2EC77C7A16D2}"/>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1" name="Straight Connector 40">
            <a:extLst>
              <a:ext uri="{FF2B5EF4-FFF2-40B4-BE49-F238E27FC236}">
                <a16:creationId xmlns:a16="http://schemas.microsoft.com/office/drawing/2014/main" id="{5AB9754F-D459-C473-3385-21520D83EDE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2" name="Straight Connector 41">
            <a:extLst>
              <a:ext uri="{FF2B5EF4-FFF2-40B4-BE49-F238E27FC236}">
                <a16:creationId xmlns:a16="http://schemas.microsoft.com/office/drawing/2014/main" id="{50DA09E1-527D-95DE-1AE7-C836D4B62FE2}"/>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3" name="Straight Connector 42">
            <a:extLst>
              <a:ext uri="{FF2B5EF4-FFF2-40B4-BE49-F238E27FC236}">
                <a16:creationId xmlns:a16="http://schemas.microsoft.com/office/drawing/2014/main" id="{FB886821-AC2E-7C6D-8F12-10DFD1B89A6F}"/>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4" name="Straight Connector 43">
            <a:extLst>
              <a:ext uri="{FF2B5EF4-FFF2-40B4-BE49-F238E27FC236}">
                <a16:creationId xmlns:a16="http://schemas.microsoft.com/office/drawing/2014/main" id="{44975447-CDA0-28FD-3310-11A0BE21D4AE}"/>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45" name="Straight Connector 44">
            <a:extLst>
              <a:ext uri="{FF2B5EF4-FFF2-40B4-BE49-F238E27FC236}">
                <a16:creationId xmlns:a16="http://schemas.microsoft.com/office/drawing/2014/main" id="{BE6CF4C4-C1CC-BB9B-69BF-BEC3FF7D503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48" name="Rounded Rectangle 13">
            <a:extLst>
              <a:ext uri="{FF2B5EF4-FFF2-40B4-BE49-F238E27FC236}">
                <a16:creationId xmlns:a16="http://schemas.microsoft.com/office/drawing/2014/main" id="{D160AF1C-215A-33FD-D53E-3BF37EDF41D2}"/>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6" name="Rounded Rectangle 45">
            <a:extLst>
              <a:ext uri="{FF2B5EF4-FFF2-40B4-BE49-F238E27FC236}">
                <a16:creationId xmlns:a16="http://schemas.microsoft.com/office/drawing/2014/main" id="{86D3120A-E271-1B2C-E3D9-33D97A171380}"/>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50" name="Rounded Rectangle 15">
            <a:extLst>
              <a:ext uri="{FF2B5EF4-FFF2-40B4-BE49-F238E27FC236}">
                <a16:creationId xmlns:a16="http://schemas.microsoft.com/office/drawing/2014/main" id="{BA55E43A-4A03-7AE9-820D-04124D2BBF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51" name="Rounded Rectangle 16">
            <a:extLst>
              <a:ext uri="{FF2B5EF4-FFF2-40B4-BE49-F238E27FC236}">
                <a16:creationId xmlns:a16="http://schemas.microsoft.com/office/drawing/2014/main" id="{C799E476-5345-A14D-64CA-727FEE98A9C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52" name="Rounded Rectangle 20">
            <a:extLst>
              <a:ext uri="{FF2B5EF4-FFF2-40B4-BE49-F238E27FC236}">
                <a16:creationId xmlns:a16="http://schemas.microsoft.com/office/drawing/2014/main" id="{3BB2594E-CF7C-3FC8-6EFF-04EFE627CF7A}"/>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47" name="Rounded Rectangle 46">
            <a:extLst>
              <a:ext uri="{FF2B5EF4-FFF2-40B4-BE49-F238E27FC236}">
                <a16:creationId xmlns:a16="http://schemas.microsoft.com/office/drawing/2014/main" id="{F16175AB-B3EF-793F-0367-370E34AA251D}"/>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Tree>
    <p:extLst>
      <p:ext uri="{BB962C8B-B14F-4D97-AF65-F5344CB8AC3E}">
        <p14:creationId xmlns:p14="http://schemas.microsoft.com/office/powerpoint/2010/main" val="2654960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5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nodeType="withEffect">
                                  <p:stCondLst>
                                    <p:cond delay="5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nodeType="withEffect">
                                  <p:stCondLst>
                                    <p:cond delay="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50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par>
                                <p:cTn id="29" presetID="10" presetClass="entr" presetSubtype="0" fill="hold" nodeType="withEffect">
                                  <p:stCondLst>
                                    <p:cond delay="5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nodeType="withEffect">
                                  <p:stCondLst>
                                    <p:cond delay="5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animBg="1"/>
      <p:bldP spid="37" grpId="0" animBg="1"/>
      <p:bldP spid="39" grpId="0" animBg="1"/>
      <p:bldP spid="38" grpId="0"/>
      <p:bldP spid="48" grpId="0" animBg="1"/>
      <p:bldP spid="46" grpId="0" animBg="1"/>
      <p:bldP spid="50" grpId="0" animBg="1"/>
      <p:bldP spid="51" grpId="0" animBg="1"/>
      <p:bldP spid="52"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a:t>
            </a:r>
            <a:r>
              <a:rPr lang="en-IE" dirty="0" err="1"/>
              <a:t>OneLake</a:t>
            </a:r>
            <a:r>
              <a:rPr lang="en-IE" dirty="0"/>
              <a:t>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p:txBody>
          <a:bodyPr/>
          <a:lstStyle/>
          <a:p>
            <a:r>
              <a:rPr lang="en-IE" dirty="0"/>
              <a:t>Requirements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p:txBody>
          <a:bodyPr/>
          <a:lstStyle/>
          <a:p>
            <a:r>
              <a:rPr lang="en-IE" dirty="0"/>
              <a:t>Subscription with an Admin access</a:t>
            </a:r>
          </a:p>
          <a:p>
            <a:pPr lvl="1"/>
            <a:r>
              <a:rPr lang="en-IE" dirty="0"/>
              <a:t>FDPO – does not work (June’23)</a:t>
            </a:r>
          </a:p>
          <a:p>
            <a:pPr lvl="1"/>
            <a:r>
              <a:rPr lang="en-IE" dirty="0"/>
              <a:t>External tenant – works!</a:t>
            </a:r>
          </a:p>
          <a:p>
            <a:pPr lvl="1"/>
            <a:r>
              <a:rPr lang="en-IE" dirty="0"/>
              <a:t>MS Visual Studio – works!</a:t>
            </a:r>
          </a:p>
          <a:p>
            <a:pPr lvl="2"/>
            <a:r>
              <a:rPr lang="en-IE" dirty="0"/>
              <a:t>You will need </a:t>
            </a:r>
            <a:r>
              <a:rPr lang="en-IE" dirty="0">
                <a:hlinkClick r:id="rId2"/>
              </a:rPr>
              <a:t>M365 Developer</a:t>
            </a:r>
            <a:endParaRPr lang="en-IE" dirty="0"/>
          </a:p>
          <a:p>
            <a:pPr lvl="2"/>
            <a:r>
              <a:rPr lang="en-IE" dirty="0"/>
              <a:t>Remember to pause subscription</a:t>
            </a:r>
          </a:p>
          <a:p>
            <a:pPr lvl="2"/>
            <a:endParaRPr lang="en-IE" dirty="0"/>
          </a:p>
        </p:txBody>
      </p:sp>
    </p:spTree>
    <p:extLst>
      <p:ext uri="{BB962C8B-B14F-4D97-AF65-F5344CB8AC3E}">
        <p14:creationId xmlns:p14="http://schemas.microsoft.com/office/powerpoint/2010/main" val="20735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838200" y="365126"/>
            <a:ext cx="10515600" cy="602284"/>
          </a:xfrm>
        </p:spPr>
        <p:txBody>
          <a:bodyPr>
            <a:normAutofit fontScale="90000"/>
          </a:bodyPr>
          <a:lstStyle/>
          <a:p>
            <a:r>
              <a:rPr lang="en-IE" dirty="0"/>
              <a:t>Fabric Creation</a:t>
            </a:r>
          </a:p>
        </p:txBody>
      </p:sp>
      <p:sp>
        <p:nvSpPr>
          <p:cNvPr id="3" name="Content Placeholder 2">
            <a:extLst>
              <a:ext uri="{FF2B5EF4-FFF2-40B4-BE49-F238E27FC236}">
                <a16:creationId xmlns:a16="http://schemas.microsoft.com/office/drawing/2014/main" id="{6AD3B264-E446-0BEC-F825-9BBE0A5DC42B}"/>
              </a:ext>
            </a:extLst>
          </p:cNvPr>
          <p:cNvSpPr>
            <a:spLocks noGrp="1"/>
          </p:cNvSpPr>
          <p:nvPr>
            <p:ph idx="1"/>
          </p:nvPr>
        </p:nvSpPr>
        <p:spPr>
          <a:xfrm>
            <a:off x="838200" y="1119809"/>
            <a:ext cx="10515600" cy="5057154"/>
          </a:xfrm>
        </p:spPr>
        <p:txBody>
          <a:bodyPr/>
          <a:lstStyle/>
          <a:p>
            <a:pPr marL="0" indent="0">
              <a:buNone/>
            </a:pPr>
            <a:r>
              <a:rPr lang="en-IE" dirty="0"/>
              <a:t>Create Capacity on Azure Portal</a:t>
            </a:r>
          </a:p>
          <a:p>
            <a:pPr marL="0" indent="0">
              <a:buNone/>
            </a:pPr>
            <a:endParaRPr lang="en-IE" dirty="0"/>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2"/>
          <a:stretch>
            <a:fillRect/>
          </a:stretch>
        </p:blipFill>
        <p:spPr>
          <a:xfrm>
            <a:off x="542166" y="2517271"/>
            <a:ext cx="5175313" cy="1823457"/>
          </a:xfrm>
          <a:prstGeom prst="rect">
            <a:avLst/>
          </a:prstGeom>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3"/>
          <a:stretch>
            <a:fillRect/>
          </a:stretch>
        </p:blipFill>
        <p:spPr>
          <a:xfrm>
            <a:off x="6954825" y="286373"/>
            <a:ext cx="4780409" cy="5890590"/>
          </a:xfrm>
          <a:prstGeom prst="rect">
            <a:avLst/>
          </a:prstGeom>
        </p:spPr>
      </p:pic>
      <p:sp>
        <p:nvSpPr>
          <p:cNvPr id="8" name="Arrow: Right 7">
            <a:extLst>
              <a:ext uri="{FF2B5EF4-FFF2-40B4-BE49-F238E27FC236}">
                <a16:creationId xmlns:a16="http://schemas.microsoft.com/office/drawing/2014/main" id="{8F036482-E595-0997-01E0-F44AE177D062}"/>
              </a:ext>
            </a:extLst>
          </p:cNvPr>
          <p:cNvSpPr/>
          <p:nvPr/>
        </p:nvSpPr>
        <p:spPr>
          <a:xfrm>
            <a:off x="5923370" y="305069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32382" y="1899675"/>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345C-86F0-1CEF-DAB4-8A2C9BE1C6FB}"/>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009C2BA-7E7C-B428-630F-0854A4A7B397}"/>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201088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p:txBody>
          <a:bodyPr/>
          <a:lstStyle/>
          <a:p>
            <a:r>
              <a:rPr lang="en-IE" dirty="0"/>
              <a:t>Create Lakehouse</a:t>
            </a:r>
          </a:p>
        </p:txBody>
      </p:sp>
      <p:sp>
        <p:nvSpPr>
          <p:cNvPr id="3" name="Content Placeholder 2">
            <a:extLst>
              <a:ext uri="{FF2B5EF4-FFF2-40B4-BE49-F238E27FC236}">
                <a16:creationId xmlns:a16="http://schemas.microsoft.com/office/drawing/2014/main" id="{47E0AF05-F5B9-FA05-7B96-A61A6E68F20C}"/>
              </a:ext>
            </a:extLst>
          </p:cNvPr>
          <p:cNvSpPr>
            <a:spLocks noGrp="1"/>
          </p:cNvSpPr>
          <p:nvPr>
            <p:ph idx="1"/>
          </p:nvPr>
        </p:nvSpPr>
        <p:spPr>
          <a:xfrm>
            <a:off x="838200" y="1825625"/>
            <a:ext cx="2885661" cy="4351338"/>
          </a:xfrm>
        </p:spPr>
        <p:txBody>
          <a:bodyPr/>
          <a:lstStyle/>
          <a:p>
            <a:endParaRPr lang="en-IE" dirty="0"/>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5723098" y="1448732"/>
            <a:ext cx="5088039" cy="3960535"/>
          </a:xfrm>
          <a:prstGeom prst="rect">
            <a:avLst/>
          </a:prstGeom>
        </p:spPr>
      </p:pic>
    </p:spTree>
    <p:extLst>
      <p:ext uri="{BB962C8B-B14F-4D97-AF65-F5344CB8AC3E}">
        <p14:creationId xmlns:p14="http://schemas.microsoft.com/office/powerpoint/2010/main" val="1080235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0496-83B1-D032-685A-88DA7851EC49}"/>
              </a:ext>
            </a:extLst>
          </p:cNvPr>
          <p:cNvSpPr>
            <a:spLocks noGrp="1"/>
          </p:cNvSpPr>
          <p:nvPr>
            <p:ph type="title"/>
          </p:nvPr>
        </p:nvSpPr>
        <p:spPr>
          <a:xfrm>
            <a:off x="838200" y="365125"/>
            <a:ext cx="10515600" cy="869315"/>
          </a:xfrm>
        </p:spPr>
        <p:txBody>
          <a:bodyPr/>
          <a:lstStyle/>
          <a:p>
            <a:r>
              <a:rPr lang="en-IE" dirty="0"/>
              <a:t>Provisioning and managing Fabric Trial env.</a:t>
            </a:r>
          </a:p>
        </p:txBody>
      </p:sp>
      <p:sp>
        <p:nvSpPr>
          <p:cNvPr id="3" name="Content Placeholder 2">
            <a:extLst>
              <a:ext uri="{FF2B5EF4-FFF2-40B4-BE49-F238E27FC236}">
                <a16:creationId xmlns:a16="http://schemas.microsoft.com/office/drawing/2014/main" id="{8E2D358D-DD18-07F6-D70D-9809D9525A46}"/>
              </a:ext>
            </a:extLst>
          </p:cNvPr>
          <p:cNvSpPr>
            <a:spLocks noGrp="1"/>
          </p:cNvSpPr>
          <p:nvPr>
            <p:ph idx="1"/>
          </p:nvPr>
        </p:nvSpPr>
        <p:spPr/>
        <p:txBody>
          <a:bodyPr/>
          <a:lstStyle/>
          <a:p>
            <a:r>
              <a:rPr lang="en-IE" dirty="0">
                <a:hlinkClick r:id="rId3"/>
              </a:rPr>
              <a:t>Microsoft Fabric (Preview) trial</a:t>
            </a:r>
            <a:endParaRPr lang="ru-RU" dirty="0"/>
          </a:p>
          <a:p>
            <a:r>
              <a:rPr lang="en-GB" dirty="0">
                <a:hlinkClick r:id="rId4"/>
              </a:rPr>
              <a:t>Buy a Microsoft Fabric subscription</a:t>
            </a:r>
            <a:endParaRPr lang="ru-RU" dirty="0"/>
          </a:p>
          <a:p>
            <a:endParaRPr lang="en-IE" dirty="0"/>
          </a:p>
        </p:txBody>
      </p:sp>
    </p:spTree>
    <p:extLst>
      <p:ext uri="{BB962C8B-B14F-4D97-AF65-F5344CB8AC3E}">
        <p14:creationId xmlns:p14="http://schemas.microsoft.com/office/powerpoint/2010/main" val="1559277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
        <p:nvSpPr>
          <p:cNvPr id="10" name="Title 9">
            <a:extLst>
              <a:ext uri="{FF2B5EF4-FFF2-40B4-BE49-F238E27FC236}">
                <a16:creationId xmlns:a16="http://schemas.microsoft.com/office/drawing/2014/main" id="{95073223-0A3F-4274-8412-CB159D6C4464}"/>
              </a:ext>
              <a:ext uri="{C183D7F6-B498-43B3-948B-1728B52AA6E4}">
                <adec:decorative xmlns:adec="http://schemas.microsoft.com/office/drawing/2017/decorative" val="1"/>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a:t>Microsoft Fabric</a:t>
            </a:r>
          </a:p>
        </p:txBody>
      </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481013" y="3752849"/>
            <a:ext cx="3290887" cy="2452687"/>
          </a:xfrm>
        </p:spPr>
        <p:txBody>
          <a:bodyPr anchor="ctr">
            <a:normAutofit/>
          </a:bodyPr>
          <a:lstStyle/>
          <a:p>
            <a:r>
              <a:rPr lang="en-IE" sz="3600" b="1" dirty="0"/>
              <a:t>One Lake</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5773282" y="3817585"/>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pPr algn="ctr"/>
            <a:r>
              <a:rPr lang="en-US"/>
              <a:t>OneLake for all data</a:t>
            </a:r>
            <a:br>
              <a:rPr lang="en-US"/>
            </a:br>
            <a:r>
              <a:rPr lang="en-US" sz="2400">
                <a:solidFill>
                  <a:srgbClr val="0078D4"/>
                </a:solidFill>
              </a:rPr>
              <a:t>“The OneDrive for data”</a:t>
            </a:r>
            <a:endParaRPr lang="en-US">
              <a:solidFill>
                <a:srgbClr val="0078D4"/>
              </a:solidFill>
            </a:endParaRPr>
          </a:p>
        </p:txBody>
      </p:sp>
      <p:sp>
        <p:nvSpPr>
          <p:cNvPr id="8" name="Rectangle: Rounded Corners 7" descr="Horizontal scale where Reach is to the left and Power is to the right. In the BLAZOR section, there is a point for Site and PWA&#10;&#10;In the BLAZOR + .NET MAUI section, there is a point for Electron, CEF, and a point for Native App with WebView&#10;&#10;In the .NET MAUI section, there is a point for Native App">
            <a:extLst>
              <a:ext uri="{FF2B5EF4-FFF2-40B4-BE49-F238E27FC236}">
                <a16:creationId xmlns:a16="http://schemas.microsoft.com/office/drawing/2014/main" id="{C05AB00A-CE69-A9E8-A7FF-67B9CF52CB18}"/>
              </a:ext>
            </a:extLst>
          </p:cNvPr>
          <p:cNvSpPr/>
          <p:nvPr/>
        </p:nvSpPr>
        <p:spPr bwMode="auto">
          <a:xfrm>
            <a:off x="1388102" y="5485252"/>
            <a:ext cx="9415797" cy="649188"/>
          </a:xfrm>
          <a:prstGeom prst="roundRect">
            <a:avLst>
              <a:gd name="adj" fmla="val 50000"/>
            </a:avLst>
          </a:prstGeom>
          <a:gradFill flip="none" rotWithShape="1">
            <a:gsLst>
              <a:gs pos="35000">
                <a:srgbClr val="0078D4"/>
              </a:gs>
              <a:gs pos="0">
                <a:srgbClr val="C03BC4"/>
              </a:gs>
            </a:gsLst>
            <a:path path="circle">
              <a:fillToRect l="100000" t="100000"/>
            </a:path>
            <a:tileRect r="-100000" b="-100000"/>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OneLake provides a data lake as a service without you needing to build it</a:t>
            </a:r>
          </a:p>
        </p:txBody>
      </p:sp>
      <p:pic>
        <p:nvPicPr>
          <p:cNvPr id="3" name="Graphic 2">
            <a:extLst>
              <a:ext uri="{FF2B5EF4-FFF2-40B4-BE49-F238E27FC236}">
                <a16:creationId xmlns:a16="http://schemas.microsoft.com/office/drawing/2014/main" id="{20AC1015-1BE1-76CA-3E2D-12CED16C87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8504" y="2191380"/>
            <a:ext cx="1926798" cy="1926796"/>
          </a:xfrm>
          <a:prstGeom prst="rect">
            <a:avLst/>
          </a:prstGeom>
        </p:spPr>
      </p:pic>
      <p:pic>
        <p:nvPicPr>
          <p:cNvPr id="4" name="Graphic 3">
            <a:extLst>
              <a:ext uri="{FF2B5EF4-FFF2-40B4-BE49-F238E27FC236}">
                <a16:creationId xmlns:a16="http://schemas.microsoft.com/office/drawing/2014/main" id="{F7E814E3-86F3-5583-372E-3E090E32F8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4044" y="2406455"/>
            <a:ext cx="1472108" cy="1496644"/>
          </a:xfrm>
          <a:prstGeom prst="rect">
            <a:avLst/>
          </a:prstGeom>
        </p:spPr>
      </p:pic>
      <p:sp>
        <p:nvSpPr>
          <p:cNvPr id="5" name="TextBox 4">
            <a:extLst>
              <a:ext uri="{FF2B5EF4-FFF2-40B4-BE49-F238E27FC236}">
                <a16:creationId xmlns:a16="http://schemas.microsoft.com/office/drawing/2014/main" id="{26DDF341-BF40-ACBA-656F-F41502C3F945}"/>
              </a:ext>
            </a:extLst>
          </p:cNvPr>
          <p:cNvSpPr txBox="1"/>
          <p:nvPr/>
        </p:nvSpPr>
        <p:spPr>
          <a:xfrm>
            <a:off x="3386622"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OneDrive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documents</a:t>
            </a:r>
          </a:p>
        </p:txBody>
      </p:sp>
      <p:sp>
        <p:nvSpPr>
          <p:cNvPr id="7" name="TextBox 6">
            <a:extLst>
              <a:ext uri="{FF2B5EF4-FFF2-40B4-BE49-F238E27FC236}">
                <a16:creationId xmlns:a16="http://schemas.microsoft.com/office/drawing/2014/main" id="{60DCB413-8934-5CF3-328C-5B163FC0D036}"/>
              </a:ext>
            </a:extLst>
          </p:cNvPr>
          <p:cNvSpPr txBox="1"/>
          <p:nvPr/>
        </p:nvSpPr>
        <p:spPr>
          <a:xfrm>
            <a:off x="7074817" y="4002719"/>
            <a:ext cx="1730562"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OneLake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for data</a:t>
            </a:r>
          </a:p>
        </p:txBody>
      </p:sp>
      <p:sp>
        <p:nvSpPr>
          <p:cNvPr id="2" name="Oval 1">
            <a:extLst>
              <a:ext uri="{FF2B5EF4-FFF2-40B4-BE49-F238E27FC236}">
                <a16:creationId xmlns:a16="http://schemas.microsoft.com/office/drawing/2014/main" id="{2CFB93DE-E5A5-7D4E-C20B-14B3F84E51BC}"/>
              </a:ext>
              <a:ext uri="{C183D7F6-B498-43B3-948B-1728B52AA6E4}">
                <adec:decorative xmlns:adec="http://schemas.microsoft.com/office/drawing/2017/decorative" val="1"/>
              </a:ext>
            </a:extLst>
          </p:cNvPr>
          <p:cNvSpPr/>
          <p:nvPr/>
        </p:nvSpPr>
        <p:spPr bwMode="auto">
          <a:xfrm>
            <a:off x="2639195"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42FD6B76-2879-F90B-D4F4-DC41928A3EE6}"/>
              </a:ext>
              <a:ext uri="{C183D7F6-B498-43B3-948B-1728B52AA6E4}">
                <adec:decorative xmlns:adec="http://schemas.microsoft.com/office/drawing/2017/decorative" val="1"/>
              </a:ext>
            </a:extLst>
          </p:cNvPr>
          <p:cNvSpPr/>
          <p:nvPr/>
        </p:nvSpPr>
        <p:spPr bwMode="auto">
          <a:xfrm>
            <a:off x="6327390" y="1920437"/>
            <a:ext cx="3225416" cy="3225416"/>
          </a:xfrm>
          <a:prstGeom prst="ellipse">
            <a:avLst/>
          </a:prstGeom>
          <a:noFill/>
          <a:ln w="19050">
            <a:solidFill>
              <a:schemeClr val="tx1">
                <a:lumMod val="50000"/>
                <a:lumOff val="50000"/>
              </a:schemeClr>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16238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25E-6 2.59259E-6 L 1.2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25E-6 2.59259E-6 L 1.25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1.25E-6 2.59259E-6 L 1.25E-6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1.25E-6 2.59259E-6 L 1.25E-6 0.03541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nodeType="withEffect">
                                  <p:stCondLst>
                                    <p:cond delay="0"/>
                                  </p:stCondLst>
                                  <p:childTnLst>
                                    <p:animMotion origin="layout" path="M 1.25E-6 2.59259E-6 L 1.2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1.25E-6 2.59259E-6 L 1.25E-6 0.03541 " pathEditMode="relative" rAng="0" ptsTypes="AA">
                                      <p:cBhvr>
                                        <p:cTn id="34" dur="700" spd="-100000" fill="hold"/>
                                        <p:tgtEl>
                                          <p:spTgt spid="7"/>
                                        </p:tgtEl>
                                        <p:attrNameLst>
                                          <p:attrName>ppt_x</p:attrName>
                                          <p:attrName>ppt_y</p:attrName>
                                        </p:attrNameLst>
                                      </p:cBhvr>
                                      <p:rCtr x="0" y="1759"/>
                                    </p:animMotion>
                                  </p:childTnLst>
                                </p:cTn>
                              </p:par>
                            </p:childTnLst>
                          </p:cTn>
                        </p:par>
                        <p:par>
                          <p:cTn id="35" fill="hold">
                            <p:stCondLst>
                              <p:cond delay="700"/>
                            </p:stCondLst>
                            <p:childTnLst>
                              <p:par>
                                <p:cTn id="36" presetID="53" presetClass="entr" presetSubtype="16" accel="50000" decel="5000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6" presetClass="emph" presetSubtype="0" accel="50000" decel="50000" autoRev="1" fill="hold" grpId="1" nodeType="withEffect">
                                  <p:stCondLst>
                                    <p:cond delay="0"/>
                                  </p:stCondLst>
                                  <p:childTnLst>
                                    <p:animScale>
                                      <p:cBhvr>
                                        <p:cTn id="42" dur="3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P spid="5" grpId="1"/>
      <p:bldP spid="7" grpId="0"/>
      <p:bldP spid="7" grpId="1"/>
      <p:bldP spid="2" grpId="0" animBg="1"/>
      <p:bldP spid="2" grpId="1" animBg="1"/>
      <p:bldP spid="12" grpId="0" animBg="1"/>
      <p:bldP spid="12"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674</TotalTime>
  <Words>1698</Words>
  <Application>Microsoft Office PowerPoint</Application>
  <PresentationFormat>Widescreen</PresentationFormat>
  <Paragraphs>257</Paragraphs>
  <Slides>31</Slides>
  <Notes>19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Fabric</vt:lpstr>
      <vt:lpstr>PowerPoint Presentation</vt:lpstr>
      <vt:lpstr>Ze Plan</vt:lpstr>
      <vt:lpstr>Why Fabric?</vt:lpstr>
      <vt:lpstr>Enterprise business intelligence </vt:lpstr>
      <vt:lpstr>Microsoft Fabric</vt:lpstr>
      <vt:lpstr>Things To come</vt:lpstr>
      <vt:lpstr>One Lake</vt:lpstr>
      <vt:lpstr>OneLake for all data “The OneDrive for data”</vt:lpstr>
      <vt:lpstr>OneLake for all data 1 “The OneDrive for data”</vt:lpstr>
      <vt:lpstr>OneLake for all data 2 “The OneDrive for data”</vt:lpstr>
      <vt:lpstr>A single unified SaaS data lake “No silos”</vt:lpstr>
      <vt:lpstr>PowerPoint Presentation</vt:lpstr>
      <vt:lpstr>Everyone is welcome </vt:lpstr>
      <vt:lpstr>Fabric Tenant creation</vt:lpstr>
      <vt:lpstr>Requirements</vt:lpstr>
      <vt:lpstr>Fabric Creation</vt:lpstr>
      <vt:lpstr>Choose Capacity (preview! June’23)</vt:lpstr>
      <vt:lpstr>Capacity can be paused!</vt:lpstr>
      <vt:lpstr>PowerBI Admin page</vt:lpstr>
      <vt:lpstr>Spark Settings</vt:lpstr>
      <vt:lpstr>Create Lakehouse</vt:lpstr>
      <vt:lpstr>Domains</vt:lpstr>
      <vt:lpstr>Data files used</vt:lpstr>
      <vt:lpstr>Parquet file</vt:lpstr>
      <vt:lpstr>Dataset restrictions</vt:lpstr>
      <vt:lpstr>Troubleshooting</vt:lpstr>
      <vt:lpstr>VS Code </vt:lpstr>
      <vt:lpstr>Provisioning and managing Fabric Trial env.</vt:lpstr>
      <vt:lpstr>Learning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82</cp:revision>
  <dcterms:created xsi:type="dcterms:W3CDTF">2023-06-14T09:49:31Z</dcterms:created>
  <dcterms:modified xsi:type="dcterms:W3CDTF">2023-06-15T16:14:26Z</dcterms:modified>
</cp:coreProperties>
</file>